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59" r:id="rId2"/>
  </p:sldMasterIdLst>
  <p:notesMasterIdLst>
    <p:notesMasterId r:id="rId18"/>
  </p:notesMasterIdLst>
  <p:sldIdLst>
    <p:sldId id="270" r:id="rId3"/>
    <p:sldId id="284" r:id="rId4"/>
    <p:sldId id="290" r:id="rId5"/>
    <p:sldId id="289" r:id="rId6"/>
    <p:sldId id="288" r:id="rId7"/>
    <p:sldId id="286" r:id="rId8"/>
    <p:sldId id="275" r:id="rId9"/>
    <p:sldId id="274" r:id="rId10"/>
    <p:sldId id="276" r:id="rId11"/>
    <p:sldId id="277" r:id="rId12"/>
    <p:sldId id="287" r:id="rId13"/>
    <p:sldId id="285" r:id="rId14"/>
    <p:sldId id="279" r:id="rId15"/>
    <p:sldId id="281" r:id="rId16"/>
    <p:sldId id="282" r:id="rId17"/>
  </p:sldIdLst>
  <p:sldSz cx="9144000" cy="5143500" type="screen16x9"/>
  <p:notesSz cx="6797675" cy="9926638"/>
  <p:defaultTextStyle>
    <a:lvl1pPr marL="0" algn="l" rtl="0" latinLnBrk="0">
      <a:defRPr lang="sv-SE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latinLnBrk="0">
      <a:defRPr lang="sv-SE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latinLnBrk="0">
      <a:defRPr lang="sv-SE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latinLnBrk="0">
      <a:defRPr lang="sv-SE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latinLnBrk="0">
      <a:defRPr lang="sv-SE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rtl="0" latinLnBrk="0">
      <a:defRPr lang="sv-SE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rtl="0" latinLnBrk="0">
      <a:defRPr lang="sv-SE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rtl="0" latinLnBrk="0">
      <a:defRPr lang="sv-SE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rtl="0" latinLnBrk="0">
      <a:defRPr lang="sv-SE" sz="1800" kern="1200">
        <a:solidFill>
          <a:schemeClr val="tx1"/>
        </a:solidFill>
        <a:latin typeface="+mn-lt"/>
        <a:ea typeface="+mn-ea"/>
        <a:cs typeface="+mn-cs"/>
      </a:defRPr>
    </a:lvl9pPr>
    <a:extLst/>
  </p:defaultTextStyle>
  <p:extLst>
    <p:ext uri="{EFAFB233-063F-42B5-8137-9DF3F51BA10A}">
      <p15:sldGuideLst xmlns:p15="http://schemas.microsoft.com/office/powerpoint/2012/main" xmlns="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130" autoAdjust="0"/>
    <p:restoredTop sz="87621" autoAdjust="0"/>
  </p:normalViewPr>
  <p:slideViewPr>
    <p:cSldViewPr>
      <p:cViewPr>
        <p:scale>
          <a:sx n="108" d="100"/>
          <a:sy n="108" d="100"/>
        </p:scale>
        <p:origin x="-110" y="-38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1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1.xml"/><Relationship Id="rId16" Type="http://schemas.openxmlformats.org/officeDocument/2006/relationships/slide" Target="slides/slide14.xml"/><Relationship Id="rId20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rtlCol="0"/>
          <a:lstStyle>
            <a:lvl1pPr algn="l" latinLnBrk="0">
              <a:defRPr lang="sv-SE" sz="1200"/>
            </a:lvl1pPr>
            <a:extLst/>
          </a:lstStyle>
          <a:p>
            <a:endParaRPr lang="sv-SE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rtlCol="0"/>
          <a:lstStyle>
            <a:lvl1pPr algn="r" latinLnBrk="0">
              <a:defRPr lang="sv-SE" sz="1200"/>
            </a:lvl1pPr>
            <a:extLst/>
          </a:lstStyle>
          <a:p>
            <a:fld id="{A8ADFD5B-A66C-449C-B6E8-FB716D07777D}" type="datetimeFigureOut">
              <a:rPr lang="sv-SE"/>
              <a:pPr/>
              <a:t>2015-12-09</a:t>
            </a:fld>
            <a:endParaRPr lang="sv-SE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rtlCol="0" anchor="ctr"/>
          <a:lstStyle>
            <a:extLst/>
          </a:lstStyle>
          <a:p>
            <a:endParaRPr lang="sv-SE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rtlCol="0">
            <a:normAutofit/>
          </a:bodyPr>
          <a:lstStyle>
            <a:extLst/>
          </a:lstStyle>
          <a:p>
            <a:pPr lvl="0"/>
            <a:r>
              <a:rPr lang="sv-SE"/>
              <a:t>Klicka för att ändra formatet för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rtlCol="0" anchor="b"/>
          <a:lstStyle>
            <a:lvl1pPr algn="l" latinLnBrk="0">
              <a:defRPr lang="sv-SE" sz="1200"/>
            </a:lvl1pPr>
            <a:extLst/>
          </a:lstStyle>
          <a:p>
            <a:endParaRPr lang="sv-S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rtlCol="0" anchor="b"/>
          <a:lstStyle>
            <a:lvl1pPr algn="r" latinLnBrk="0">
              <a:defRPr lang="sv-SE" sz="1200"/>
            </a:lvl1pPr>
            <a:extLst/>
          </a:lstStyle>
          <a:p>
            <a:fld id="{CA5D3BF3-D352-46FC-8343-31F56E6730EA}" type="slidenum">
              <a:rPr/>
              <a:pPr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74264045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rtl="0" latinLnBrk="0">
      <a:defRPr lang="sv-SE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latinLnBrk="0">
      <a:defRPr lang="sv-SE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latinLnBrk="0">
      <a:defRPr lang="sv-SE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latinLnBrk="0">
      <a:defRPr lang="sv-SE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latinLnBrk="0">
      <a:defRPr lang="sv-SE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rtl="0" latinLnBrk="0">
      <a:defRPr lang="sv-SE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rtl="0" latinLnBrk="0">
      <a:defRPr lang="sv-SE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rtl="0" latinLnBrk="0">
      <a:defRPr lang="sv-SE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rtl="0" latinLnBrk="0">
      <a:defRPr lang="sv-SE" sz="1200" kern="1200">
        <a:solidFill>
          <a:schemeClr val="tx1"/>
        </a:solidFill>
        <a:latin typeface="+mn-lt"/>
        <a:ea typeface="+mn-ea"/>
        <a:cs typeface="+mn-cs"/>
      </a:defRPr>
    </a:lvl9pPr>
    <a:extLst/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5D3BF3-D352-46FC-8343-31F56E6730EA}" type="slidenum">
              <a:rPr lang="sv-SE" smtClean="0"/>
              <a:pPr/>
              <a:t>1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25064214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5D3BF3-D352-46FC-8343-31F56E6730EA}" type="slidenum">
              <a:rPr lang="sv-SE" smtClean="0"/>
              <a:pPr/>
              <a:t>5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50941502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5D3BF3-D352-46FC-8343-31F56E6730EA}" type="slidenum">
              <a:rPr lang="sv-SE" smtClean="0"/>
              <a:pPr/>
              <a:t>8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57135516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5D3BF3-D352-46FC-8343-31F56E6730EA}" type="slidenum">
              <a:rPr lang="sv-SE" smtClean="0"/>
              <a:pPr/>
              <a:t>14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416722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685800" y="1597820"/>
            <a:ext cx="7772400" cy="1102519"/>
          </a:xfrm>
        </p:spPr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 smtClean="0"/>
              <a:t>Klicka här för att ändra format på underrubrik i bakgrunden</a:t>
            </a:r>
            <a:endParaRPr lang="sv-SE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ctr"/>
            <a:fld id="{047E157E-8DCB-4F70-A0AF-5EB586A91DD4}" type="datetime1">
              <a:rPr kumimoji="0" lang="sv-SE" smtClean="0">
                <a:solidFill>
                  <a:srgbClr val="FFFFFF"/>
                </a:solidFill>
              </a:rPr>
              <a:pPr algn="ctr"/>
              <a:t>2015-12-09</a:t>
            </a:fld>
            <a:endParaRPr kumimoji="0" lang="sv-SE" sz="2000">
              <a:solidFill>
                <a:srgbClr val="FFFFFF"/>
              </a:solidFill>
            </a:endParaRPr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endParaRPr kumimoji="0" lang="sv-SE">
              <a:solidFill>
                <a:schemeClr val="tx2"/>
              </a:solidFill>
            </a:endParaRPr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82E0A0-C266-4798-8C8F-B9F91E9DA37E}" type="slidenum">
              <a:rPr kumimoji="0" lang="sv-SE" smtClean="0">
                <a:solidFill>
                  <a:schemeClr val="tx2"/>
                </a:solidFill>
              </a:rPr>
              <a:pPr/>
              <a:t>‹#›</a:t>
            </a:fld>
            <a:endParaRPr kumimoji="0" lang="sv-SE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45934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Rubrik och lodrä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606EA6-EFEA-4C30-9264-4F9291A5780D}" type="datetime1">
              <a:rPr lang="sv-SE" smtClean="0"/>
              <a:pPr/>
              <a:t>2015-12-09</a:t>
            </a:fld>
            <a:endParaRPr kumimoji="0" lang="sv-SE" sz="1400">
              <a:solidFill>
                <a:schemeClr val="tx2"/>
              </a:solidFill>
            </a:endParaRPr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endParaRPr kumimoji="0" lang="sv-SE" sz="1400">
              <a:solidFill>
                <a:schemeClr val="tx2"/>
              </a:solidFill>
            </a:endParaRPr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/>
            <a:fld id="{8F82E0A0-C266-4798-8C8F-B9F91E9DA37E}" type="slidenum">
              <a:rPr kumimoji="0" lang="sv-SE" sz="1400" b="1" smtClean="0">
                <a:solidFill>
                  <a:srgbClr val="FFFFFF"/>
                </a:solidFill>
              </a:rPr>
              <a:pPr algn="ctr"/>
              <a:t>‹#›</a:t>
            </a:fld>
            <a:endParaRPr kumimoji="0" lang="sv-SE" sz="1400" b="1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26197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ät 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ät rubrik 1"/>
          <p:cNvSpPr>
            <a:spLocks noGrp="1"/>
          </p:cNvSpPr>
          <p:nvPr>
            <p:ph type="title" orient="vert"/>
          </p:nvPr>
        </p:nvSpPr>
        <p:spPr>
          <a:xfrm>
            <a:off x="6629400" y="154781"/>
            <a:ext cx="2057400" cy="3290888"/>
          </a:xfrm>
        </p:spPr>
        <p:txBody>
          <a:bodyPr vert="eaVert"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>
          <a:xfrm>
            <a:off x="457200" y="154781"/>
            <a:ext cx="6019800" cy="3290888"/>
          </a:xfrm>
        </p:spPr>
        <p:txBody>
          <a:bodyPr vert="eaVert"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606EA6-EFEA-4C30-9264-4F9291A5780D}" type="datetime1">
              <a:rPr lang="sv-SE" smtClean="0"/>
              <a:pPr/>
              <a:t>2015-12-09</a:t>
            </a:fld>
            <a:endParaRPr kumimoji="0" lang="sv-SE" sz="1400">
              <a:solidFill>
                <a:schemeClr val="tx2"/>
              </a:solidFill>
            </a:endParaRPr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endParaRPr kumimoji="0" lang="sv-SE" sz="1400">
              <a:solidFill>
                <a:schemeClr val="tx2"/>
              </a:solidFill>
            </a:endParaRPr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/>
            <a:fld id="{8F82E0A0-C266-4798-8C8F-B9F91E9DA37E}" type="slidenum">
              <a:rPr kumimoji="0" lang="sv-SE" sz="1400" b="1" smtClean="0">
                <a:solidFill>
                  <a:srgbClr val="FFFFFF"/>
                </a:solidFill>
              </a:rPr>
              <a:pPr algn="ctr"/>
              <a:t>‹#›</a:t>
            </a:fld>
            <a:endParaRPr kumimoji="0" lang="sv-SE" sz="1400" b="1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25905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606EA6-EFEA-4C30-9264-4F9291A5780D}" type="datetime1">
              <a:rPr lang="sv-SE" smtClean="0"/>
              <a:pPr/>
              <a:t>2015-12-09</a:t>
            </a:fld>
            <a:endParaRPr kumimoji="0" lang="sv-SE" sz="1400">
              <a:solidFill>
                <a:schemeClr val="tx2"/>
              </a:solidFill>
            </a:endParaRPr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endParaRPr kumimoji="0" lang="sv-SE" sz="1400">
              <a:solidFill>
                <a:schemeClr val="tx2"/>
              </a:solidFill>
            </a:endParaRPr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/>
            <a:fld id="{8F82E0A0-C266-4798-8C8F-B9F91E9DA37E}" type="slidenum">
              <a:rPr kumimoji="0" lang="sv-SE" sz="1400" b="1" smtClean="0">
                <a:solidFill>
                  <a:srgbClr val="FFFFFF"/>
                </a:solidFill>
              </a:rPr>
              <a:pPr algn="ctr"/>
              <a:t>‹#›</a:t>
            </a:fld>
            <a:endParaRPr kumimoji="0" lang="sv-SE" sz="1400" b="1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08463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CF9F07-3BC7-4570-B054-79111B0A380C}" type="datetime1">
              <a:rPr lang="sv-SE" smtClean="0"/>
              <a:pPr/>
              <a:t>2015-12-09</a:t>
            </a:fld>
            <a:endParaRPr kumimoji="0"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/>
            <a:fld id="{8F82E0A0-C266-4798-8C8F-B9F91E9DA37E}" type="slidenum">
              <a:rPr kumimoji="0" lang="sv-SE" sz="2400" b="1" smtClean="0">
                <a:solidFill>
                  <a:srgbClr val="FFFFFF"/>
                </a:solidFill>
              </a:rPr>
              <a:pPr algn="ctr"/>
              <a:t>‹#›</a:t>
            </a:fld>
            <a:endParaRPr kumimoji="0" lang="sv-SE" sz="240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90862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innehålls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innehåll 2"/>
          <p:cNvSpPr>
            <a:spLocks noGrp="1"/>
          </p:cNvSpPr>
          <p:nvPr>
            <p:ph sz="half" idx="1"/>
          </p:nvPr>
        </p:nvSpPr>
        <p:spPr>
          <a:xfrm>
            <a:off x="457200" y="900114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4648200" y="900114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606EA6-EFEA-4C30-9264-4F9291A5780D}" type="datetime1">
              <a:rPr lang="sv-SE" smtClean="0"/>
              <a:pPr/>
              <a:t>2015-12-09</a:t>
            </a:fld>
            <a:endParaRPr kumimoji="0"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/>
            <a:fld id="{8F82E0A0-C266-4798-8C8F-B9F91E9DA37E}" type="slidenum">
              <a:rPr kumimoji="0" lang="sv-SE" sz="1400" b="1" smtClean="0">
                <a:solidFill>
                  <a:srgbClr val="FFFFFF"/>
                </a:solidFill>
              </a:rPr>
              <a:pPr algn="ctr"/>
              <a:t>‹#›</a:t>
            </a:fld>
            <a:endParaRPr kumimoji="0" lang="sv-SE"/>
          </a:p>
        </p:txBody>
      </p:sp>
    </p:spTree>
    <p:extLst>
      <p:ext uri="{BB962C8B-B14F-4D97-AF65-F5344CB8AC3E}">
        <p14:creationId xmlns:p14="http://schemas.microsoft.com/office/powerpoint/2010/main" val="15405082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5" name="Platshållare för text 4"/>
          <p:cNvSpPr>
            <a:spLocks noGrp="1"/>
          </p:cNvSpPr>
          <p:nvPr>
            <p:ph type="body" sz="quarter" idx="3"/>
          </p:nvPr>
        </p:nvSpPr>
        <p:spPr>
          <a:xfrm>
            <a:off x="4645028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6" name="Platshållare för innehåll 5"/>
          <p:cNvSpPr>
            <a:spLocks noGrp="1"/>
          </p:cNvSpPr>
          <p:nvPr>
            <p:ph sz="quarter" idx="4"/>
          </p:nvPr>
        </p:nvSpPr>
        <p:spPr>
          <a:xfrm>
            <a:off x="4645028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7" name="Platshållare fö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606EA6-EFEA-4C30-9264-4F9291A5780D}" type="datetime1">
              <a:rPr lang="sv-SE" smtClean="0"/>
              <a:pPr/>
              <a:t>2015-12-09</a:t>
            </a:fld>
            <a:endParaRPr kumimoji="0" lang="sv-SE"/>
          </a:p>
        </p:txBody>
      </p:sp>
      <p:sp>
        <p:nvSpPr>
          <p:cNvPr id="8" name="Platshållare för sidfo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sv-SE"/>
          </a:p>
        </p:txBody>
      </p:sp>
      <p:sp>
        <p:nvSpPr>
          <p:cNvPr id="9" name="Platshållare för bild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/>
            <a:fld id="{8F82E0A0-C266-4798-8C8F-B9F91E9DA37E}" type="slidenum">
              <a:rPr kumimoji="0" lang="sv-SE" sz="1400" b="1" smtClean="0">
                <a:solidFill>
                  <a:srgbClr val="FFFFFF"/>
                </a:solidFill>
              </a:rPr>
              <a:pPr algn="ctr"/>
              <a:t>‹#›</a:t>
            </a:fld>
            <a:endParaRPr kumimoji="0" lang="sv-SE"/>
          </a:p>
        </p:txBody>
      </p:sp>
    </p:spTree>
    <p:extLst>
      <p:ext uri="{BB962C8B-B14F-4D97-AF65-F5344CB8AC3E}">
        <p14:creationId xmlns:p14="http://schemas.microsoft.com/office/powerpoint/2010/main" val="10822058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FADB5D-B7A0-47E3-AD2D-B1A6F8614213}" type="datetime1">
              <a:rPr lang="sv-SE" smtClean="0"/>
              <a:pPr/>
              <a:t>2015-12-09</a:t>
            </a:fld>
            <a:endParaRPr kumimoji="0" lang="sv-SE"/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sv-SE"/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F7CB7D-F184-43C7-B6FD-03D728E1BBFF}" type="slidenum">
              <a:rPr kumimoji="0" lang="sv-SE" smtClean="0">
                <a:solidFill>
                  <a:srgbClr val="FFFFFF"/>
                </a:solidFill>
              </a:rPr>
              <a:pPr/>
              <a:t>‹#›</a:t>
            </a:fld>
            <a:endParaRPr kumimoji="0" lang="sv-SE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25510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968126-03FC-49C0-B9B8-2B561CCC3D90}" type="datetime1">
              <a:rPr lang="sv-SE" smtClean="0"/>
              <a:pPr/>
              <a:t>2015-12-09</a:t>
            </a:fld>
            <a:endParaRPr kumimoji="0" lang="sv-SE"/>
          </a:p>
        </p:txBody>
      </p:sp>
      <p:sp>
        <p:nvSpPr>
          <p:cNvPr id="3" name="Platshållare för sidfo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F7CB7D-F184-43C7-B6FD-03D728E1BBFF}" type="slidenum">
              <a:rPr kumimoji="0" lang="sv-SE" smtClean="0">
                <a:solidFill>
                  <a:schemeClr val="tx2"/>
                </a:solidFill>
              </a:rPr>
              <a:pPr/>
              <a:t>‹#›</a:t>
            </a:fld>
            <a:endParaRPr kumimoji="0" lang="sv-SE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93485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ehåll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457202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3575050" y="204789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457202" y="1076327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9A8198-4617-485E-9585-4840B69DBBA6}" type="datetime1">
              <a:rPr lang="sv-SE" smtClean="0"/>
              <a:pPr/>
              <a:t>2015-12-09</a:t>
            </a:fld>
            <a:endParaRPr kumimoji="0"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F7CB7D-F184-43C7-B6FD-03D728E1BBFF}" type="slidenum">
              <a:rPr kumimoji="0" lang="sv-SE" smtClean="0">
                <a:solidFill>
                  <a:srgbClr val="FFFFFF"/>
                </a:solidFill>
              </a:rPr>
              <a:pPr/>
              <a:t>‹#›</a:t>
            </a:fld>
            <a:endParaRPr kumimoji="0" lang="sv-SE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47635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1792288" y="3600451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bild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sv-SE" smtClean="0"/>
              <a:t>Klicka på ikonen för att lägga till en bild</a:t>
            </a:r>
            <a:endParaRPr lang="sv-SE"/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1792288" y="4025504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606EA6-EFEA-4C30-9264-4F9291A5780D}" type="datetime1">
              <a:rPr lang="sv-SE" smtClean="0"/>
              <a:pPr/>
              <a:t>2015-12-09</a:t>
            </a:fld>
            <a:endParaRPr kumimoji="0"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/>
            <a:fld id="{8F82E0A0-C266-4798-8C8F-B9F91E9DA37E}" type="slidenum">
              <a:rPr kumimoji="0" lang="sv-SE" sz="2800" b="1" smtClean="0">
                <a:solidFill>
                  <a:srgbClr val="FFFFFF"/>
                </a:solidFill>
              </a:rPr>
              <a:pPr algn="ctr"/>
              <a:t>‹#›</a:t>
            </a:fld>
            <a:endParaRPr kumimoji="0" lang="sv-SE" sz="2800"/>
          </a:p>
        </p:txBody>
      </p:sp>
    </p:spTree>
    <p:extLst>
      <p:ext uri="{BB962C8B-B14F-4D97-AF65-F5344CB8AC3E}">
        <p14:creationId xmlns:p14="http://schemas.microsoft.com/office/powerpoint/2010/main" val="30640452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rubrik 1"/>
          <p:cNvSpPr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2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4606EA6-EFEA-4C30-9264-4F9291A5780D}" type="datetime1">
              <a:rPr lang="sv-SE" smtClean="0"/>
              <a:pPr/>
              <a:t>2015-12-09</a:t>
            </a:fld>
            <a:endParaRPr kumimoji="0" lang="sv-SE" sz="1400">
              <a:solidFill>
                <a:schemeClr val="tx2"/>
              </a:solidFill>
            </a:endParaRPr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algn="r"/>
            <a:endParaRPr kumimoji="0" lang="sv-SE" sz="1400">
              <a:solidFill>
                <a:schemeClr val="tx2"/>
              </a:solidFill>
            </a:endParaRPr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4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algn="ctr"/>
            <a:fld id="{8F82E0A0-C266-4798-8C8F-B9F91E9DA37E}" type="slidenum">
              <a:rPr kumimoji="0" lang="sv-SE" sz="1400" b="1" smtClean="0">
                <a:solidFill>
                  <a:srgbClr val="FFFFFF"/>
                </a:solidFill>
              </a:rPr>
              <a:pPr algn="ctr"/>
              <a:t>‹#›</a:t>
            </a:fld>
            <a:endParaRPr kumimoji="0" lang="sv-SE" sz="1400" b="1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97655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61" r:id="rId2"/>
    <p:sldLayoutId id="2147483662" r:id="rId3"/>
    <p:sldLayoutId id="2147483663" r:id="rId4"/>
    <p:sldLayoutId id="2147483664" r:id="rId5"/>
    <p:sldLayoutId id="2147483665" r:id="rId6"/>
    <p:sldLayoutId id="2147483666" r:id="rId7"/>
    <p:sldLayoutId id="2147483667" r:id="rId8"/>
    <p:sldLayoutId id="2147483668" r:id="rId9"/>
    <p:sldLayoutId id="2147483669" r:id="rId10"/>
    <p:sldLayoutId id="2147483670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friskabrandm&#228;n.nu/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1" name="Picture 7" descr="C:\Users\elinaj\Desktop\PODAB logga blå med byline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64534" y="1534200"/>
            <a:ext cx="5499754" cy="17316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053590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ruta 8"/>
          <p:cNvSpPr txBox="1"/>
          <p:nvPr/>
        </p:nvSpPr>
        <p:spPr>
          <a:xfrm>
            <a:off x="683568" y="2257233"/>
            <a:ext cx="4248472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2200" dirty="0" err="1" smtClean="0"/>
              <a:t>ProLine</a:t>
            </a:r>
            <a:r>
              <a:rPr lang="sv-SE" sz="2200" dirty="0" smtClean="0"/>
              <a:t> FC 20 torkar skonsamt vilket förlänger livslängden på reflexer, plagg och dragkedjor.</a:t>
            </a:r>
            <a:endParaRPr lang="sv-SE" sz="2200" dirty="0" smtClean="0">
              <a:solidFill>
                <a:schemeClr val="bg1"/>
              </a:solidFill>
            </a:endParaRPr>
          </a:p>
          <a:p>
            <a:endParaRPr lang="sv-SE" sz="2400" dirty="0">
              <a:solidFill>
                <a:schemeClr val="bg1"/>
              </a:solidFill>
            </a:endParaRPr>
          </a:p>
        </p:txBody>
      </p:sp>
      <p:pic>
        <p:nvPicPr>
          <p:cNvPr id="3" name="Bildobjekt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6136" y="1419622"/>
            <a:ext cx="2364413" cy="3152551"/>
          </a:xfrm>
          <a:prstGeom prst="rect">
            <a:avLst/>
          </a:prstGeom>
        </p:spPr>
      </p:pic>
      <p:sp>
        <p:nvSpPr>
          <p:cNvPr id="6" name="Rubrik 1"/>
          <p:cNvSpPr>
            <a:spLocks noGrp="1"/>
          </p:cNvSpPr>
          <p:nvPr>
            <p:ph type="title"/>
          </p:nvPr>
        </p:nvSpPr>
        <p:spPr>
          <a:xfrm>
            <a:off x="446856" y="339502"/>
            <a:ext cx="8229600" cy="857250"/>
          </a:xfrm>
        </p:spPr>
        <p:txBody>
          <a:bodyPr/>
          <a:lstStyle/>
          <a:p>
            <a:r>
              <a:rPr lang="sv-SE" dirty="0" smtClean="0"/>
              <a:t>Mekanisk bearbetning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5290637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441192" y="337219"/>
            <a:ext cx="8229600" cy="857250"/>
          </a:xfrm>
        </p:spPr>
        <p:txBody>
          <a:bodyPr/>
          <a:lstStyle/>
          <a:p>
            <a:r>
              <a:rPr lang="sv-SE" dirty="0" smtClean="0"/>
              <a:t>Tvätt och tork</a:t>
            </a: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441192" y="1596819"/>
            <a:ext cx="4706872" cy="3394472"/>
          </a:xfrm>
        </p:spPr>
        <p:txBody>
          <a:bodyPr>
            <a:normAutofit/>
          </a:bodyPr>
          <a:lstStyle/>
          <a:p>
            <a:r>
              <a:rPr lang="sv-SE" sz="2200" dirty="0"/>
              <a:t>T</a:t>
            </a:r>
            <a:r>
              <a:rPr lang="sv-SE" sz="2200" dirty="0" smtClean="0"/>
              <a:t>vättmaskin </a:t>
            </a:r>
            <a:r>
              <a:rPr lang="sv-SE" sz="2200" dirty="0" err="1" smtClean="0"/>
              <a:t>ProLine</a:t>
            </a:r>
            <a:r>
              <a:rPr lang="sv-SE" sz="2200" dirty="0" smtClean="0"/>
              <a:t> HX 280 kapacitet på 5 kompletta larmställ</a:t>
            </a:r>
          </a:p>
          <a:p>
            <a:r>
              <a:rPr lang="sv-SE" sz="2200" dirty="0" smtClean="0"/>
              <a:t>Torkskåp </a:t>
            </a:r>
            <a:r>
              <a:rPr lang="sv-SE" sz="2200" dirty="0" err="1" smtClean="0"/>
              <a:t>ProLine</a:t>
            </a:r>
            <a:r>
              <a:rPr lang="sv-SE" sz="2200" dirty="0" smtClean="0"/>
              <a:t> FC 20 kapacitet på 6 kompletta larmställ</a:t>
            </a:r>
          </a:p>
          <a:p>
            <a:r>
              <a:rPr lang="sv-SE" sz="2200" dirty="0" smtClean="0"/>
              <a:t>Larmställ färdiga att användas inom 3-4 timmar</a:t>
            </a:r>
          </a:p>
        </p:txBody>
      </p:sp>
      <p:pic>
        <p:nvPicPr>
          <p:cNvPr id="4" name="Bildobjekt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0072" y="1419623"/>
            <a:ext cx="3900399" cy="30285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17720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457200" y="342901"/>
            <a:ext cx="8229600" cy="857250"/>
          </a:xfrm>
        </p:spPr>
        <p:txBody>
          <a:bodyPr/>
          <a:lstStyle/>
          <a:p>
            <a:r>
              <a:rPr lang="sv-SE" dirty="0" smtClean="0"/>
              <a:t>Effektiv process</a:t>
            </a: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446960" y="1923678"/>
            <a:ext cx="4762872" cy="237971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sv-SE" sz="2200" dirty="0" smtClean="0"/>
              <a:t>” Processen med tvätt, impregnering och torkning bör vara effektiv och inte ta mer än tre till fyra timmar”</a:t>
            </a:r>
          </a:p>
          <a:p>
            <a:pPr marL="0" indent="0">
              <a:buNone/>
            </a:pPr>
            <a:endParaRPr lang="sv-SE" dirty="0" smtClean="0"/>
          </a:p>
          <a:p>
            <a:pPr marL="0" indent="0">
              <a:buNone/>
            </a:pPr>
            <a:r>
              <a:rPr lang="sv-SE" sz="1000" dirty="0" smtClean="0"/>
              <a:t>Källa: Friska brandmän – Skellefteåmodellen förbättrar arbetsmiljön. Utgiven av Myndigheten för samhällskydd och beredskap (MSB)</a:t>
            </a:r>
            <a:endParaRPr lang="sv-SE" sz="1000" dirty="0"/>
          </a:p>
        </p:txBody>
      </p:sp>
      <p:pic>
        <p:nvPicPr>
          <p:cNvPr id="4" name="Bildobjekt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0112" y="1493353"/>
            <a:ext cx="3240360" cy="32403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34179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508828" y="339502"/>
            <a:ext cx="8229600" cy="857250"/>
          </a:xfrm>
        </p:spPr>
        <p:txBody>
          <a:bodyPr/>
          <a:lstStyle/>
          <a:p>
            <a:r>
              <a:rPr lang="sv-SE" dirty="0" smtClean="0"/>
              <a:t>Friskabrandmän</a:t>
            </a:r>
            <a:endParaRPr lang="sv-SE" dirty="0"/>
          </a:p>
        </p:txBody>
      </p:sp>
      <p:pic>
        <p:nvPicPr>
          <p:cNvPr id="4" name="Platshållare för innehåll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7444" y="1347614"/>
            <a:ext cx="6632368" cy="3183060"/>
          </a:xfrm>
        </p:spPr>
      </p:pic>
    </p:spTree>
    <p:extLst>
      <p:ext uri="{BB962C8B-B14F-4D97-AF65-F5344CB8AC3E}">
        <p14:creationId xmlns:p14="http://schemas.microsoft.com/office/powerpoint/2010/main" val="4334644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tshållare för innehåll 2"/>
          <p:cNvSpPr txBox="1">
            <a:spLocks/>
          </p:cNvSpPr>
          <p:nvPr/>
        </p:nvSpPr>
        <p:spPr>
          <a:xfrm>
            <a:off x="323528" y="1629411"/>
            <a:ext cx="5400600" cy="25922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sv-SE" sz="2200" dirty="0" smtClean="0"/>
              <a:t>Friskabrandmän har utarbetat en metod som kallas Skellefteåmodellen. Med enkla rutiner och logiska flöden undviker brandmän dolda faror i vardagen.</a:t>
            </a:r>
          </a:p>
          <a:p>
            <a:pPr marL="0" indent="0">
              <a:buNone/>
            </a:pPr>
            <a:r>
              <a:rPr lang="sv-SE" sz="2200" dirty="0" smtClean="0"/>
              <a:t/>
            </a:r>
            <a:br>
              <a:rPr lang="sv-SE" sz="2200" dirty="0" smtClean="0"/>
            </a:br>
            <a:r>
              <a:rPr lang="sv-SE" sz="2200" dirty="0" smtClean="0"/>
              <a:t>Se filmen om Skellefteåmodellen och hur deras </a:t>
            </a:r>
            <a:r>
              <a:rPr lang="sv-SE" sz="2200" dirty="0" err="1" smtClean="0"/>
              <a:t>tvätthantering</a:t>
            </a:r>
            <a:r>
              <a:rPr lang="sv-SE" sz="2200" dirty="0" smtClean="0"/>
              <a:t> fungerar </a:t>
            </a:r>
            <a:r>
              <a:rPr lang="sv-SE" sz="2200" dirty="0" smtClean="0">
                <a:hlinkClick r:id="rId3"/>
              </a:rPr>
              <a:t>här</a:t>
            </a:r>
            <a:r>
              <a:rPr lang="sv-SE" sz="2200" dirty="0" smtClean="0"/>
              <a:t>…</a:t>
            </a:r>
            <a:endParaRPr lang="sv-SE" sz="2200" dirty="0"/>
          </a:p>
        </p:txBody>
      </p:sp>
      <p:pic>
        <p:nvPicPr>
          <p:cNvPr id="3" name="Bildobjekt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2160" y="1633973"/>
            <a:ext cx="2612976" cy="2673743"/>
          </a:xfrm>
          <a:prstGeom prst="rect">
            <a:avLst/>
          </a:prstGeom>
        </p:spPr>
      </p:pic>
      <p:sp>
        <p:nvSpPr>
          <p:cNvPr id="6" name="Rubrik 1"/>
          <p:cNvSpPr>
            <a:spLocks noGrp="1"/>
          </p:cNvSpPr>
          <p:nvPr>
            <p:ph type="title"/>
          </p:nvPr>
        </p:nvSpPr>
        <p:spPr>
          <a:xfrm>
            <a:off x="508828" y="339502"/>
            <a:ext cx="8229600" cy="857250"/>
          </a:xfrm>
        </p:spPr>
        <p:txBody>
          <a:bodyPr/>
          <a:lstStyle/>
          <a:p>
            <a:r>
              <a:rPr lang="sv-SE" dirty="0" smtClean="0"/>
              <a:t>Friskabrandmän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8649589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3131840" y="1923678"/>
            <a:ext cx="3096344" cy="936104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sv-SE" sz="4400" dirty="0" smtClean="0"/>
              <a:t>Frågor ?</a:t>
            </a:r>
            <a:endParaRPr lang="sv-SE" sz="4400" dirty="0"/>
          </a:p>
        </p:txBody>
      </p:sp>
      <p:pic>
        <p:nvPicPr>
          <p:cNvPr id="4" name="Picture 2" descr="C:\Users\erikc.PODAB\Documents\Produktprojekt\TS 2013\Presentation lansering för PPP\frågor.jpg"/>
          <p:cNvPicPr>
            <a:picLocks noChangeAspect="1" noChangeArrowheads="1"/>
          </p:cNvPicPr>
          <p:nvPr/>
        </p:nvPicPr>
        <p:blipFill>
          <a:blip r:embed="rId2" cstate="print"/>
          <a:srcRect r="17226"/>
          <a:stretch>
            <a:fillRect/>
          </a:stretch>
        </p:blipFill>
        <p:spPr bwMode="auto">
          <a:xfrm>
            <a:off x="6730106" y="3500630"/>
            <a:ext cx="2018358" cy="13589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000771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446904" y="339502"/>
            <a:ext cx="8229600" cy="857250"/>
          </a:xfrm>
        </p:spPr>
        <p:txBody>
          <a:bodyPr>
            <a:normAutofit/>
          </a:bodyPr>
          <a:lstStyle/>
          <a:p>
            <a:pPr algn="l"/>
            <a:r>
              <a:rPr lang="sv-SE" dirty="0"/>
              <a:t>U</a:t>
            </a:r>
            <a:r>
              <a:rPr lang="sv-SE" dirty="0" smtClean="0"/>
              <a:t>trustning för räddningstjänsten</a:t>
            </a:r>
            <a:endParaRPr lang="sv-SE" dirty="0"/>
          </a:p>
        </p:txBody>
      </p:sp>
      <p:pic>
        <p:nvPicPr>
          <p:cNvPr id="5" name="Platshållare för innehåll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4762" y="1347614"/>
            <a:ext cx="5633883" cy="3143387"/>
          </a:xfrm>
        </p:spPr>
      </p:pic>
    </p:spTree>
    <p:extLst>
      <p:ext uri="{BB962C8B-B14F-4D97-AF65-F5344CB8AC3E}">
        <p14:creationId xmlns:p14="http://schemas.microsoft.com/office/powerpoint/2010/main" val="1928064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446904" y="339502"/>
            <a:ext cx="8229600" cy="857250"/>
          </a:xfrm>
        </p:spPr>
        <p:txBody>
          <a:bodyPr>
            <a:normAutofit/>
          </a:bodyPr>
          <a:lstStyle/>
          <a:p>
            <a:r>
              <a:rPr lang="sv-SE" dirty="0" smtClean="0"/>
              <a:t>PODAB</a:t>
            </a: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422912" y="1563638"/>
            <a:ext cx="5589248" cy="3394472"/>
          </a:xfrm>
        </p:spPr>
        <p:txBody>
          <a:bodyPr>
            <a:normAutofit/>
          </a:bodyPr>
          <a:lstStyle/>
          <a:p>
            <a:r>
              <a:rPr lang="sv-SE" sz="2200" dirty="0" smtClean="0"/>
              <a:t>PODAB - specialister sedan 1945</a:t>
            </a:r>
          </a:p>
          <a:p>
            <a:r>
              <a:rPr lang="sv-SE" sz="2200" dirty="0" smtClean="0"/>
              <a:t>Komplett tvätt- och torksortiment</a:t>
            </a:r>
          </a:p>
          <a:p>
            <a:r>
              <a:rPr lang="sv-SE" sz="2200" dirty="0" smtClean="0"/>
              <a:t>Utveckling för den svenska marknaden</a:t>
            </a:r>
          </a:p>
          <a:p>
            <a:r>
              <a:rPr lang="sv-SE" sz="2200" dirty="0" smtClean="0"/>
              <a:t>Lokala återförsäljare för installation, service och underhåll</a:t>
            </a:r>
          </a:p>
          <a:p>
            <a:r>
              <a:rPr lang="sv-SE" sz="2200" dirty="0" smtClean="0"/>
              <a:t>Försäljning och rådgivning i hela Sverige</a:t>
            </a:r>
          </a:p>
          <a:p>
            <a:endParaRPr lang="sv-SE" sz="2400" dirty="0"/>
          </a:p>
        </p:txBody>
      </p:sp>
      <p:pic>
        <p:nvPicPr>
          <p:cNvPr id="4" name="Bildobjekt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7840" y="1491630"/>
            <a:ext cx="2664296" cy="26642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20932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457200" y="324824"/>
            <a:ext cx="8229600" cy="881220"/>
          </a:xfrm>
        </p:spPr>
        <p:txBody>
          <a:bodyPr/>
          <a:lstStyle/>
          <a:p>
            <a:r>
              <a:rPr lang="sv-SE" dirty="0" smtClean="0"/>
              <a:t>Noga utvald utrustning</a:t>
            </a: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457200" y="1491630"/>
            <a:ext cx="5050904" cy="3394472"/>
          </a:xfrm>
        </p:spPr>
        <p:txBody>
          <a:bodyPr>
            <a:normAutofit/>
          </a:bodyPr>
          <a:lstStyle/>
          <a:p>
            <a:r>
              <a:rPr lang="sv-SE" sz="2200" dirty="0" smtClean="0"/>
              <a:t>Utvecklat i nära samarbete med Friskabrandmän</a:t>
            </a:r>
          </a:p>
          <a:p>
            <a:r>
              <a:rPr lang="sv-SE" sz="2200" dirty="0" smtClean="0"/>
              <a:t>Tvättmaskiner: effektiva som eliminerar hälsofarliga partiklar</a:t>
            </a:r>
          </a:p>
          <a:p>
            <a:r>
              <a:rPr lang="sv-SE" sz="2200" dirty="0" smtClean="0"/>
              <a:t>Torkskåp: torkar snabbt och skonsamt både från insidan </a:t>
            </a:r>
            <a:r>
              <a:rPr lang="sv-SE" sz="2200" dirty="0"/>
              <a:t>och utsidan</a:t>
            </a:r>
          </a:p>
        </p:txBody>
      </p:sp>
      <p:pic>
        <p:nvPicPr>
          <p:cNvPr id="4" name="Bildobjekt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11930" y="1504172"/>
            <a:ext cx="3857556" cy="30838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67915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objekt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4008" y="411510"/>
            <a:ext cx="4443958" cy="4443958"/>
          </a:xfrm>
          <a:prstGeom prst="rect">
            <a:avLst/>
          </a:prstGeom>
        </p:spPr>
      </p:pic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457200" y="342901"/>
            <a:ext cx="8229600" cy="857250"/>
          </a:xfrm>
        </p:spPr>
        <p:txBody>
          <a:bodyPr/>
          <a:lstStyle/>
          <a:p>
            <a:r>
              <a:rPr lang="sv-SE" dirty="0" smtClean="0"/>
              <a:t>PODAB tvättmaskiner</a:t>
            </a: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827584" y="1563638"/>
            <a:ext cx="4392488" cy="3394472"/>
          </a:xfrm>
        </p:spPr>
        <p:txBody>
          <a:bodyPr>
            <a:normAutofit/>
          </a:bodyPr>
          <a:lstStyle/>
          <a:p>
            <a:r>
              <a:rPr lang="sv-SE" sz="2200" dirty="0" err="1" smtClean="0"/>
              <a:t>ProLine</a:t>
            </a:r>
            <a:r>
              <a:rPr lang="sv-SE" sz="2200" dirty="0" smtClean="0"/>
              <a:t> HX 135-280 </a:t>
            </a:r>
            <a:br>
              <a:rPr lang="sv-SE" sz="2200" dirty="0" smtClean="0"/>
            </a:br>
            <a:r>
              <a:rPr lang="sv-SE" sz="2200" dirty="0" smtClean="0"/>
              <a:t>från 2-5 larmställ</a:t>
            </a:r>
          </a:p>
          <a:p>
            <a:r>
              <a:rPr lang="sv-SE" sz="2200" dirty="0"/>
              <a:t>Specialanpassade program för brandsektorn</a:t>
            </a:r>
          </a:p>
          <a:p>
            <a:r>
              <a:rPr lang="sv-SE" sz="2200" dirty="0" smtClean="0"/>
              <a:t>Skonsam trumma – CASCADE</a:t>
            </a:r>
          </a:p>
          <a:p>
            <a:r>
              <a:rPr lang="sv-SE" sz="2200" dirty="0" smtClean="0"/>
              <a:t>Impregnering</a:t>
            </a:r>
          </a:p>
          <a:p>
            <a:r>
              <a:rPr lang="sv-SE" sz="2200" dirty="0" smtClean="0"/>
              <a:t>Doseringsutrustning</a:t>
            </a:r>
          </a:p>
        </p:txBody>
      </p:sp>
    </p:spTree>
    <p:extLst>
      <p:ext uri="{BB962C8B-B14F-4D97-AF65-F5344CB8AC3E}">
        <p14:creationId xmlns:p14="http://schemas.microsoft.com/office/powerpoint/2010/main" val="30129330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dobjekt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0152" y="1492788"/>
            <a:ext cx="3322712" cy="2788594"/>
          </a:xfrm>
          <a:prstGeom prst="rect">
            <a:avLst/>
          </a:prstGeom>
        </p:spPr>
      </p:pic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457200" y="342901"/>
            <a:ext cx="8229600" cy="857250"/>
          </a:xfrm>
        </p:spPr>
        <p:txBody>
          <a:bodyPr/>
          <a:lstStyle/>
          <a:p>
            <a:r>
              <a:rPr lang="sv-SE" dirty="0" smtClean="0"/>
              <a:t>PODAB torkskåp</a:t>
            </a: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353216" y="1563638"/>
            <a:ext cx="5730952" cy="3394472"/>
          </a:xfrm>
        </p:spPr>
        <p:txBody>
          <a:bodyPr/>
          <a:lstStyle/>
          <a:p>
            <a:r>
              <a:rPr lang="sv-SE" sz="2200" dirty="0" err="1" smtClean="0"/>
              <a:t>ProLine</a:t>
            </a:r>
            <a:r>
              <a:rPr lang="sv-SE" sz="2200" dirty="0" smtClean="0"/>
              <a:t> FC 20 torkar sex kompletta larmställ snabbt tack vare unik konstruktion </a:t>
            </a:r>
          </a:p>
          <a:p>
            <a:r>
              <a:rPr lang="sv-SE" sz="2200" dirty="0" smtClean="0"/>
              <a:t>Skonsamt och bibehåller funktionalitet</a:t>
            </a:r>
          </a:p>
          <a:p>
            <a:r>
              <a:rPr lang="sv-SE" sz="2200" dirty="0" smtClean="0"/>
              <a:t>Härdar och reaktiverar impregneringen</a:t>
            </a:r>
          </a:p>
          <a:p>
            <a:r>
              <a:rPr lang="sv-SE" sz="2200" dirty="0" smtClean="0"/>
              <a:t>Flexibel inredning – inred efter behov</a:t>
            </a:r>
          </a:p>
          <a:p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2530916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ktangel 1"/>
          <p:cNvSpPr/>
          <p:nvPr/>
        </p:nvSpPr>
        <p:spPr>
          <a:xfrm>
            <a:off x="1979712" y="1419622"/>
            <a:ext cx="2016224" cy="36004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8" name="Rektangel 7"/>
          <p:cNvSpPr/>
          <p:nvPr/>
        </p:nvSpPr>
        <p:spPr>
          <a:xfrm>
            <a:off x="539552" y="1419622"/>
            <a:ext cx="4896544" cy="24622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sv-SE" sz="2200" dirty="0">
                <a:solidFill>
                  <a:schemeClr val="bg1"/>
                </a:solidFill>
                <a:latin typeface="Arial" pitchFamily="34" charset="0"/>
              </a:rPr>
              <a:t>Byt enkelt ut standardgalgarna mot hängare för stövlar och </a:t>
            </a:r>
            <a:r>
              <a:rPr lang="sv-SE" sz="2200" dirty="0" smtClean="0">
                <a:solidFill>
                  <a:schemeClr val="bg1"/>
                </a:solidFill>
                <a:latin typeface="Arial" pitchFamily="34" charset="0"/>
              </a:rPr>
              <a:t>handskar</a:t>
            </a:r>
            <a:br>
              <a:rPr lang="sv-SE" sz="2200" dirty="0" smtClean="0">
                <a:solidFill>
                  <a:schemeClr val="bg1"/>
                </a:solidFill>
                <a:latin typeface="Arial" pitchFamily="34" charset="0"/>
              </a:rPr>
            </a:br>
            <a:endParaRPr lang="sv-SE" sz="2200" dirty="0">
              <a:solidFill>
                <a:schemeClr val="bg1"/>
              </a:solidFill>
              <a:latin typeface="Arial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sv-SE" sz="2200" dirty="0" smtClean="0">
                <a:solidFill>
                  <a:schemeClr val="bg1"/>
                </a:solidFill>
                <a:latin typeface="Arial" pitchFamily="34" charset="0"/>
              </a:rPr>
              <a:t>De unika galgarna torkar larmställen både från insidan och utsidan</a:t>
            </a:r>
            <a:br>
              <a:rPr lang="sv-SE" sz="2200" dirty="0" smtClean="0">
                <a:solidFill>
                  <a:schemeClr val="bg1"/>
                </a:solidFill>
                <a:latin typeface="Arial" pitchFamily="34" charset="0"/>
              </a:rPr>
            </a:br>
            <a:endParaRPr lang="sv-SE" sz="2200" dirty="0" smtClean="0">
              <a:solidFill>
                <a:schemeClr val="bg1"/>
              </a:solidFill>
              <a:latin typeface="Arial" pitchFamily="34" charset="0"/>
            </a:endParaRPr>
          </a:p>
        </p:txBody>
      </p:sp>
      <p:sp>
        <p:nvSpPr>
          <p:cNvPr id="10" name="Rubrik 1"/>
          <p:cNvSpPr txBox="1">
            <a:spLocks/>
          </p:cNvSpPr>
          <p:nvPr/>
        </p:nvSpPr>
        <p:spPr>
          <a:xfrm>
            <a:off x="457200" y="342901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sv-SE" smtClean="0"/>
              <a:t>PODAB torkskåp</a:t>
            </a:r>
            <a:endParaRPr lang="sv-SE" dirty="0"/>
          </a:p>
        </p:txBody>
      </p:sp>
      <p:pic>
        <p:nvPicPr>
          <p:cNvPr id="6" name="Bildobjekt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36957" y="1563638"/>
            <a:ext cx="2983515" cy="3024336"/>
          </a:xfrm>
          <a:prstGeom prst="rect">
            <a:avLst/>
          </a:prstGeom>
        </p:spPr>
      </p:pic>
      <p:pic>
        <p:nvPicPr>
          <p:cNvPr id="11" name="Bildobjekt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9792" y="3411098"/>
            <a:ext cx="1872208" cy="11734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07709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Bildobjekt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8224" y="1165440"/>
            <a:ext cx="2417067" cy="2558437"/>
          </a:xfrm>
          <a:prstGeom prst="rect">
            <a:avLst/>
          </a:prstGeom>
        </p:spPr>
      </p:pic>
      <p:sp>
        <p:nvSpPr>
          <p:cNvPr id="7" name="textruta 6"/>
          <p:cNvSpPr txBox="1"/>
          <p:nvPr/>
        </p:nvSpPr>
        <p:spPr>
          <a:xfrm>
            <a:off x="462992" y="1419622"/>
            <a:ext cx="8229600" cy="39395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sv-SE" dirty="0" smtClean="0">
                <a:solidFill>
                  <a:srgbClr val="0070C0"/>
                </a:solidFill>
              </a:rPr>
              <a:t>Ej mekanisk påverkan</a:t>
            </a:r>
            <a:r>
              <a:rPr lang="sv-SE" dirty="0" smtClean="0"/>
              <a:t/>
            </a:r>
            <a:br>
              <a:rPr lang="sv-SE" dirty="0" smtClean="0"/>
            </a:br>
            <a:r>
              <a:rPr lang="sv-SE" dirty="0" smtClean="0"/>
              <a:t>Mindre slitage. 30 % längre livslängd. </a:t>
            </a:r>
            <a:br>
              <a:rPr lang="sv-SE" dirty="0" smtClean="0"/>
            </a:br>
            <a:endParaRPr lang="sv-SE" sz="400" dirty="0" smtClean="0"/>
          </a:p>
          <a:p>
            <a:pPr marL="342900" indent="-342900">
              <a:buFont typeface="+mj-lt"/>
              <a:buAutoNum type="arabicPeriod"/>
            </a:pPr>
            <a:r>
              <a:rPr lang="sv-SE" dirty="0" smtClean="0">
                <a:solidFill>
                  <a:srgbClr val="0070C0"/>
                </a:solidFill>
              </a:rPr>
              <a:t>Säkerhet – ger bättre skydd</a:t>
            </a:r>
            <a:r>
              <a:rPr lang="sv-SE" dirty="0" smtClean="0"/>
              <a:t/>
            </a:r>
            <a:br>
              <a:rPr lang="sv-SE" dirty="0" smtClean="0"/>
            </a:br>
            <a:r>
              <a:rPr lang="sv-SE" dirty="0" smtClean="0"/>
              <a:t>Hängtorkning ger 25 % </a:t>
            </a:r>
            <a:r>
              <a:rPr lang="sv-SE" dirty="0"/>
              <a:t>bättre </a:t>
            </a:r>
            <a:r>
              <a:rPr lang="sv-SE" dirty="0" smtClean="0"/>
              <a:t>impregneringsresultat. </a:t>
            </a:r>
            <a:br>
              <a:rPr lang="sv-SE" dirty="0" smtClean="0"/>
            </a:br>
            <a:endParaRPr lang="sv-SE" sz="400" dirty="0"/>
          </a:p>
          <a:p>
            <a:pPr marL="342900" indent="-342900">
              <a:buFont typeface="+mj-lt"/>
              <a:buAutoNum type="arabicPeriod"/>
            </a:pPr>
            <a:r>
              <a:rPr lang="sv-SE" dirty="0">
                <a:solidFill>
                  <a:srgbClr val="0070C0"/>
                </a:solidFill>
              </a:rPr>
              <a:t>Unik </a:t>
            </a:r>
            <a:r>
              <a:rPr lang="sv-SE" dirty="0" smtClean="0">
                <a:solidFill>
                  <a:srgbClr val="0070C0"/>
                </a:solidFill>
              </a:rPr>
              <a:t>torkning</a:t>
            </a:r>
            <a:r>
              <a:rPr lang="sv-SE" dirty="0" smtClean="0"/>
              <a:t/>
            </a:r>
            <a:br>
              <a:rPr lang="sv-SE" dirty="0" smtClean="0"/>
            </a:br>
            <a:r>
              <a:rPr lang="sv-SE" dirty="0" smtClean="0"/>
              <a:t>Torkar </a:t>
            </a:r>
            <a:r>
              <a:rPr lang="sv-SE" dirty="0"/>
              <a:t>från insidan och </a:t>
            </a:r>
            <a:r>
              <a:rPr lang="sv-SE" dirty="0" smtClean="0"/>
              <a:t>utsidan.</a:t>
            </a:r>
          </a:p>
          <a:p>
            <a:pPr marL="342900" indent="-342900">
              <a:buFont typeface="+mj-lt"/>
              <a:buAutoNum type="arabicPeriod"/>
            </a:pPr>
            <a:endParaRPr lang="sv-SE" sz="400" dirty="0" smtClean="0"/>
          </a:p>
          <a:p>
            <a:pPr marL="342900" indent="-342900">
              <a:buFont typeface="+mj-lt"/>
              <a:buAutoNum type="arabicPeriod"/>
            </a:pPr>
            <a:r>
              <a:rPr lang="sv-SE" dirty="0">
                <a:solidFill>
                  <a:srgbClr val="0070C0"/>
                </a:solidFill>
              </a:rPr>
              <a:t>Låg </a:t>
            </a:r>
            <a:r>
              <a:rPr lang="sv-SE" dirty="0" smtClean="0">
                <a:solidFill>
                  <a:srgbClr val="0070C0"/>
                </a:solidFill>
              </a:rPr>
              <a:t>servicegrad</a:t>
            </a:r>
            <a:r>
              <a:rPr lang="sv-SE" dirty="0" smtClean="0"/>
              <a:t/>
            </a:r>
            <a:br>
              <a:rPr lang="sv-SE" dirty="0" smtClean="0"/>
            </a:br>
            <a:r>
              <a:rPr lang="sv-SE" dirty="0" smtClean="0"/>
              <a:t>Inga </a:t>
            </a:r>
            <a:r>
              <a:rPr lang="sv-SE" dirty="0"/>
              <a:t>rörliga delar, låga servicekostnader</a:t>
            </a:r>
            <a:r>
              <a:rPr lang="sv-SE" dirty="0" smtClean="0"/>
              <a:t>.</a:t>
            </a:r>
          </a:p>
          <a:p>
            <a:pPr marL="342900" indent="-342900">
              <a:buFont typeface="+mj-lt"/>
              <a:buAutoNum type="arabicPeriod"/>
            </a:pPr>
            <a:endParaRPr lang="sv-SE" sz="400" dirty="0" smtClean="0"/>
          </a:p>
          <a:p>
            <a:pPr marL="342900" indent="-342900">
              <a:buFont typeface="+mj-lt"/>
              <a:buAutoNum type="arabicPeriod"/>
            </a:pPr>
            <a:r>
              <a:rPr lang="sv-SE" dirty="0" smtClean="0">
                <a:solidFill>
                  <a:srgbClr val="0070C0"/>
                </a:solidFill>
              </a:rPr>
              <a:t>Flexibelt</a:t>
            </a:r>
            <a:r>
              <a:rPr lang="sv-SE" dirty="0" smtClean="0"/>
              <a:t/>
            </a:r>
            <a:br>
              <a:rPr lang="sv-SE" dirty="0" smtClean="0"/>
            </a:br>
            <a:r>
              <a:rPr lang="sv-SE" dirty="0" smtClean="0"/>
              <a:t>Torkar </a:t>
            </a:r>
            <a:r>
              <a:rPr lang="sv-SE" dirty="0"/>
              <a:t>olika sorters plagg på samma gång. Stövlar, larmställ, </a:t>
            </a:r>
            <a:r>
              <a:rPr lang="sv-SE" dirty="0" smtClean="0"/>
              <a:t>hjälmar </a:t>
            </a:r>
            <a:r>
              <a:rPr lang="sv-SE" dirty="0"/>
              <a:t>etc.</a:t>
            </a:r>
          </a:p>
          <a:p>
            <a:pPr marL="342900" indent="-342900">
              <a:buFont typeface="+mj-lt"/>
              <a:buAutoNum type="arabicPeriod"/>
            </a:pPr>
            <a:endParaRPr lang="sv-SE" dirty="0"/>
          </a:p>
          <a:p>
            <a:endParaRPr lang="sv-SE" dirty="0"/>
          </a:p>
          <a:p>
            <a:endParaRPr lang="sv-SE" dirty="0"/>
          </a:p>
        </p:txBody>
      </p:sp>
      <p:sp>
        <p:nvSpPr>
          <p:cNvPr id="9" name="Rubrik 1"/>
          <p:cNvSpPr>
            <a:spLocks noGrp="1"/>
          </p:cNvSpPr>
          <p:nvPr>
            <p:ph type="title"/>
          </p:nvPr>
        </p:nvSpPr>
        <p:spPr>
          <a:xfrm>
            <a:off x="442384" y="308191"/>
            <a:ext cx="8229600" cy="857250"/>
          </a:xfrm>
        </p:spPr>
        <p:txBody>
          <a:bodyPr/>
          <a:lstStyle/>
          <a:p>
            <a:r>
              <a:rPr lang="sv-SE" dirty="0" smtClean="0"/>
              <a:t>Torkskåp vs torktumlare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885386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446856" y="339502"/>
            <a:ext cx="8229600" cy="792088"/>
          </a:xfrm>
        </p:spPr>
        <p:txBody>
          <a:bodyPr/>
          <a:lstStyle/>
          <a:p>
            <a:r>
              <a:rPr lang="sv-SE" dirty="0" smtClean="0"/>
              <a:t>Mekanisk bearbetning</a:t>
            </a:r>
            <a:endParaRPr lang="sv-SE" dirty="0"/>
          </a:p>
        </p:txBody>
      </p:sp>
      <p:pic>
        <p:nvPicPr>
          <p:cNvPr id="7" name="Bildobjekt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3058" y="1491630"/>
            <a:ext cx="4057884" cy="2802868"/>
          </a:xfrm>
          <a:prstGeom prst="rect">
            <a:avLst/>
          </a:prstGeom>
        </p:spPr>
      </p:pic>
      <p:sp>
        <p:nvSpPr>
          <p:cNvPr id="9" name="textruta 8"/>
          <p:cNvSpPr txBox="1"/>
          <p:nvPr/>
        </p:nvSpPr>
        <p:spPr>
          <a:xfrm>
            <a:off x="539552" y="1825536"/>
            <a:ext cx="18002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dirty="0" smtClean="0">
                <a:solidFill>
                  <a:schemeClr val="bg1"/>
                </a:solidFill>
              </a:rPr>
              <a:t>Larmställ tvättade 8 gånger och torkade 8 gånger i torktumlare</a:t>
            </a:r>
            <a:endParaRPr lang="sv-SE" dirty="0">
              <a:solidFill>
                <a:schemeClr val="bg1"/>
              </a:solidFill>
            </a:endParaRPr>
          </a:p>
        </p:txBody>
      </p:sp>
      <p:sp>
        <p:nvSpPr>
          <p:cNvPr id="10" name="textruta 9"/>
          <p:cNvSpPr txBox="1"/>
          <p:nvPr/>
        </p:nvSpPr>
        <p:spPr>
          <a:xfrm>
            <a:off x="6732240" y="1851670"/>
            <a:ext cx="1944216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dirty="0" smtClean="0">
                <a:solidFill>
                  <a:schemeClr val="bg1"/>
                </a:solidFill>
              </a:rPr>
              <a:t>Larmställ tvättade 8 gånger och torkade 8 gånger i </a:t>
            </a:r>
            <a:r>
              <a:rPr lang="sv-SE" dirty="0" err="1" smtClean="0">
                <a:solidFill>
                  <a:schemeClr val="bg1"/>
                </a:solidFill>
              </a:rPr>
              <a:t>ProLine</a:t>
            </a:r>
            <a:r>
              <a:rPr lang="sv-SE" dirty="0" smtClean="0">
                <a:solidFill>
                  <a:schemeClr val="bg1"/>
                </a:solidFill>
              </a:rPr>
              <a:t> FC 20</a:t>
            </a:r>
          </a:p>
          <a:p>
            <a:endParaRPr lang="sv-SE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52104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ower Point mall_wide screen">
  <a:themeElements>
    <a:clrScheme name="PODAB">
      <a:dk1>
        <a:srgbClr val="5C5C5C"/>
      </a:dk1>
      <a:lt1>
        <a:srgbClr val="5C5C5C"/>
      </a:lt1>
      <a:dk2>
        <a:srgbClr val="1F497D"/>
      </a:dk2>
      <a:lt2>
        <a:srgbClr val="FFFFFF"/>
      </a:lt2>
      <a:accent1>
        <a:srgbClr val="0062AC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- klassiskt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0000"/>
                <a:satMod val="155000"/>
              </a:schemeClr>
            </a:gs>
            <a:gs pos="65000">
              <a:schemeClr val="phClr">
                <a:shade val="85000"/>
                <a:satMod val="155000"/>
              </a:schemeClr>
            </a:gs>
            <a:gs pos="100000">
              <a:schemeClr val="phClr">
                <a:shade val="95000"/>
                <a:satMod val="155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4925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algn="tl" rotWithShape="0">
              <a:srgbClr val="000000">
                <a:alpha val="64000"/>
              </a:srgbClr>
            </a:outerShdw>
          </a:effectLst>
        </a:effectStyle>
        <a:effectStyle>
          <a:effectLst>
            <a:outerShdw blurRad="39000" dist="25400" dir="5400000">
              <a:srgbClr val="000000">
                <a:alpha val="35000"/>
              </a:srgbClr>
            </a:outerShdw>
          </a:effectLst>
        </a:effectStyle>
        <a:effectStyle>
          <a:effectLst>
            <a:outerShdw blurRad="39000" dist="25400" dir="5400000">
              <a:srgbClr val="000000">
                <a:alpha val="3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prstMaterial="matte">
            <a:bevelT h="22225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0000"/>
                <a:satMod val="155000"/>
              </a:schemeClr>
            </a:gs>
            <a:gs pos="35000">
              <a:schemeClr val="phClr">
                <a:shade val="75000"/>
                <a:satMod val="155000"/>
              </a:schemeClr>
            </a:gs>
            <a:gs pos="100000">
              <a:schemeClr val="phClr">
                <a:tint val="80000"/>
                <a:satMod val="255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80B006C1-64B3-4438-A587-E659F4CB9279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Power Point mall_wide screen</Template>
  <TotalTime>0</TotalTime>
  <Words>251</Words>
  <Application>Microsoft Office PowerPoint</Application>
  <PresentationFormat>Bildspel på skärmen (16:9)</PresentationFormat>
  <Paragraphs>56</Paragraphs>
  <Slides>15</Slides>
  <Notes>4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Bildrubriker</vt:lpstr>
      </vt:variant>
      <vt:variant>
        <vt:i4>15</vt:i4>
      </vt:variant>
    </vt:vector>
  </HeadingPairs>
  <TitlesOfParts>
    <vt:vector size="16" baseType="lpstr">
      <vt:lpstr>Power Point mall_wide screen</vt:lpstr>
      <vt:lpstr>PowerPoint-presentation</vt:lpstr>
      <vt:lpstr>Utrustning för räddningstjänsten</vt:lpstr>
      <vt:lpstr>PODAB</vt:lpstr>
      <vt:lpstr>Noga utvald utrustning</vt:lpstr>
      <vt:lpstr>PODAB tvättmaskiner</vt:lpstr>
      <vt:lpstr>PODAB torkskåp</vt:lpstr>
      <vt:lpstr>PowerPoint-presentation</vt:lpstr>
      <vt:lpstr>Torkskåp vs torktumlare</vt:lpstr>
      <vt:lpstr>Mekanisk bearbetning</vt:lpstr>
      <vt:lpstr>Mekanisk bearbetning</vt:lpstr>
      <vt:lpstr>Tvätt och tork</vt:lpstr>
      <vt:lpstr>Effektiv process</vt:lpstr>
      <vt:lpstr>Friskabrandmän</vt:lpstr>
      <vt:lpstr>Friskabrandmän</vt:lpstr>
      <vt:lpstr>PowerPoint-presentation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2013-11-26T12:11:01Z</dcterms:created>
  <dcterms:modified xsi:type="dcterms:W3CDTF">2015-12-09T11:42:32Z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TC101769309990</vt:lpwstr>
  </property>
</Properties>
</file>